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5.xml" ContentType="application/vnd.openxmlformats-officedocument.drawingml.chart+xml"/>
  <Override PartName="/ppt/charts/chart66.xml" ContentType="application/vnd.openxmlformats-officedocument.drawingml.chart+xml"/>
  <Override PartName="/ppt/notesSlides/notesSlide52.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notesSlides/notesSlide53.xml" ContentType="application/vnd.openxmlformats-officedocument.presentationml.notesSlide+xml"/>
  <Override PartName="/ppt/charts/chart69.xml" ContentType="application/vnd.openxmlformats-officedocument.drawingml.chart+xml"/>
  <Override PartName="/ppt/charts/chart70.xml" ContentType="application/vnd.openxmlformats-officedocument.drawingml.chart+xml"/>
  <Override PartName="/ppt/notesSlides/notesSlide54.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notesSlides/notesSlide55.xml" ContentType="application/vnd.openxmlformats-officedocument.presentationml.notesSlide+xml"/>
  <Override PartName="/ppt/charts/chart73.xml" ContentType="application/vnd.openxmlformats-officedocument.drawingml.chart+xml"/>
  <Override PartName="/ppt/charts/chart74.xml" ContentType="application/vnd.openxmlformats-officedocument.drawingml.chart+xml"/>
  <Override PartName="/ppt/notesSlides/notesSlide56.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notesSlides/notesSlide57.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notesSlides/notesSlide58.xml" ContentType="application/vnd.openxmlformats-officedocument.presentationml.notesSlide+xml"/>
  <Override PartName="/ppt/charts/chart79.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notesSlides/notesSlide61.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notesSlides/notesSlide62.xml" ContentType="application/vnd.openxmlformats-officedocument.presentationml.notesSlide+xml"/>
  <Override PartName="/ppt/charts/chart84.xml" ContentType="application/vnd.openxmlformats-officedocument.drawingml.chart+xml"/>
  <Override PartName="/ppt/charts/chart85.xml" ContentType="application/vnd.openxmlformats-officedocument.drawingml.chart+xml"/>
  <Override PartName="/ppt/notesSlides/notesSlide63.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notesSlides/notesSlide64.xml" ContentType="application/vnd.openxmlformats-officedocument.presentationml.notesSlide+xml"/>
  <Override PartName="/ppt/charts/chart88.xml" ContentType="application/vnd.openxmlformats-officedocument.drawingml.chart+xml"/>
  <Override PartName="/ppt/charts/chart89.xml" ContentType="application/vnd.openxmlformats-officedocument.drawingml.chart+xml"/>
  <Override PartName="/ppt/notesSlides/notesSlide65.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66.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67.xml" ContentType="application/vnd.openxmlformats-officedocument.presentationml.notesSlide+xml"/>
  <Override PartName="/ppt/charts/chart94.xml" ContentType="application/vnd.openxmlformats-officedocument.drawingml.chart+xml"/>
  <Override PartName="/ppt/notesSlides/notesSlide68.xml" ContentType="application/vnd.openxmlformats-officedocument.presentationml.notesSlide+xml"/>
  <Override PartName="/ppt/charts/chart95.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96.xml" ContentType="application/vnd.openxmlformats-officedocument.drawingml.chart+xml"/>
  <Override PartName="/ppt/charts/chart97.xml" ContentType="application/vnd.openxmlformats-officedocument.drawingml.chart+xml"/>
  <Override PartName="/ppt/notesSlides/notesSlide72.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notesSlides/notesSlide73.xml" ContentType="application/vnd.openxmlformats-officedocument.presentationml.notesSlide+xml"/>
  <Override PartName="/ppt/charts/chart100.xml" ContentType="application/vnd.openxmlformats-officedocument.drawingml.chart+xml"/>
  <Override PartName="/ppt/notesSlides/notesSlide74.xml" ContentType="application/vnd.openxmlformats-officedocument.presentationml.notesSlide+xml"/>
  <Override PartName="/ppt/charts/chart101.xml" ContentType="application/vnd.openxmlformats-officedocument.drawingml.chart+xml"/>
  <Override PartName="/ppt/charts/chart102.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03.xml" ContentType="application/vnd.openxmlformats-officedocument.drawingml.chart+xml"/>
  <Override PartName="/ppt/notesSlides/notesSlide79.xml" ContentType="application/vnd.openxmlformats-officedocument.presentationml.notesSlide+xml"/>
  <Override PartName="/ppt/charts/chart104.xml" ContentType="application/vnd.openxmlformats-officedocument.drawingml.chart+xml"/>
  <Override PartName="/ppt/notesSlides/notesSlide80.xml" ContentType="application/vnd.openxmlformats-officedocument.presentationml.notesSlide+xml"/>
  <Override PartName="/ppt/charts/chart105.xml" ContentType="application/vnd.openxmlformats-officedocument.drawingml.chart+xml"/>
  <Override PartName="/ppt/notesSlides/notesSlide81.xml" ContentType="application/vnd.openxmlformats-officedocument.presentationml.notesSlide+xml"/>
  <Override PartName="/ppt/charts/chart106.xml" ContentType="application/vnd.openxmlformats-officedocument.drawingml.chart+xml"/>
  <Override PartName="/ppt/charts/chart107.xml" ContentType="application/vnd.openxmlformats-officedocument.drawingml.chart+xml"/>
  <Override PartName="/ppt/notesSlides/notesSlide82.xml" ContentType="application/vnd.openxmlformats-officedocument.presentationml.notesSlide+xml"/>
  <Override PartName="/ppt/charts/chart108.xml" ContentType="application/vnd.openxmlformats-officedocument.drawingml.chart+xml"/>
  <Override PartName="/ppt/notesSlides/notesSlide83.xml" ContentType="application/vnd.openxmlformats-officedocument.presentationml.notesSlide+xml"/>
  <Override PartName="/ppt/charts/chart109.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6"/>
  </p:notesMasterIdLst>
  <p:handoutMasterIdLst>
    <p:handoutMasterId r:id="rId11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045" r:id="rId67"/>
    <p:sldId id="2046" r:id="rId68"/>
    <p:sldId id="2047" r:id="rId69"/>
    <p:sldId id="2048" r:id="rId70"/>
    <p:sldId id="2049" r:id="rId71"/>
    <p:sldId id="2050" r:id="rId72"/>
    <p:sldId id="2051" r:id="rId73"/>
    <p:sldId id="2052" r:id="rId74"/>
    <p:sldId id="2092" r:id="rId75"/>
    <p:sldId id="2053" r:id="rId76"/>
    <p:sldId id="2054" r:id="rId77"/>
    <p:sldId id="2055" r:id="rId78"/>
    <p:sldId id="2056" r:id="rId79"/>
    <p:sldId id="2057" r:id="rId80"/>
    <p:sldId id="2058" r:id="rId81"/>
    <p:sldId id="2059" r:id="rId82"/>
    <p:sldId id="2060" r:id="rId83"/>
    <p:sldId id="2061" r:id="rId84"/>
    <p:sldId id="2034" r:id="rId85"/>
    <p:sldId id="2062" r:id="rId86"/>
    <p:sldId id="2063" r:id="rId87"/>
    <p:sldId id="2064" r:id="rId88"/>
    <p:sldId id="2065" r:id="rId89"/>
    <p:sldId id="2066" r:id="rId90"/>
    <p:sldId id="2067" r:id="rId91"/>
    <p:sldId id="2093" r:id="rId92"/>
    <p:sldId id="2070" r:id="rId93"/>
    <p:sldId id="2071" r:id="rId94"/>
    <p:sldId id="2074" r:id="rId95"/>
    <p:sldId id="2075" r:id="rId96"/>
    <p:sldId id="2076" r:id="rId97"/>
    <p:sldId id="2077" r:id="rId98"/>
    <p:sldId id="2078" r:id="rId99"/>
    <p:sldId id="1978" r:id="rId100"/>
    <p:sldId id="2082" r:id="rId101"/>
    <p:sldId id="1820" r:id="rId102"/>
    <p:sldId id="1618" r:id="rId103"/>
    <p:sldId id="1821" r:id="rId104"/>
    <p:sldId id="1819" r:id="rId105"/>
    <p:sldId id="1822" r:id="rId106"/>
    <p:sldId id="1696" r:id="rId107"/>
    <p:sldId id="2081" r:id="rId108"/>
    <p:sldId id="2083" r:id="rId109"/>
    <p:sldId id="2084" r:id="rId110"/>
    <p:sldId id="2085" r:id="rId111"/>
    <p:sldId id="2086" r:id="rId112"/>
    <p:sldId id="2087" r:id="rId113"/>
    <p:sldId id="2088" r:id="rId114"/>
    <p:sldId id="1619"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6.3602510309652098</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5.6572414628239276</c:v>
                </c:pt>
                <c:pt idx="1">
                  <c:v>6.028513172686365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6.1343934180373259</c:v>
                </c:pt>
                <c:pt idx="1">
                  <c:v>6.3424603597498619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6.0908649520899081</c:v>
                </c:pt>
                <c:pt idx="1">
                  <c:v>6.5868947047885671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6.8533287507518299</c:v>
                </c:pt>
                <c:pt idx="1">
                  <c:v>8.4741093189008989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7.7225086850096316</c:v>
                </c:pt>
                <c:pt idx="1">
                  <c:v>7.6512032128234377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4.9649652371758268</c:v>
                </c:pt>
                <c:pt idx="1">
                  <c:v>5.3815552320632873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9.3168123176618582</c:v>
                </c:pt>
                <c:pt idx="1">
                  <c:v>9.171842766212281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9.1922811230978798</c:v>
                </c:pt>
                <c:pt idx="1">
                  <c:v>9.5441657072599586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7.6136907768295812</c:v>
                </c:pt>
                <c:pt idx="1">
                  <c:v>7.7220050948441026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2.7748563853292092</c:v>
                </c:pt>
                <c:pt idx="1">
                  <c:v>1.654773067172314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0.57308523444530213</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0.64286060589690175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0.17922473056005028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1.8710806611086177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0.17922473056005028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0.17026216778385272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6.0799395296120373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3.1688316720551946E-2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0.68564856102815686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0.19115369254538717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1.9956173252627032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0.19115369254538717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5.7966838657332431E-2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6.6405625323183823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5.6812054620890446</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8.6868696820985747E-2</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0.12426780845622876</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1.2973382215402225</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0.12426780845622964</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0.24409256487486974</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6.0296023539905574</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0.13007186989566133</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0.12339574877764203</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1.2882340426981678</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0.12339574877764203</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0.44260781185952602</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0.10889724186044081</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5.5061805299146203</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0.11388767995232296</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0.1053779324991666</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1.100130606923905</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0.1053779324991666</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0.27691117285189026</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4.5858247548872457</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0.27688599109140455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0.11250966530157758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1.1745848816497464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0.11039607190095602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6.6032142095637569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6.3556654161996562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0.27688123573815382</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0.15056048997585858</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1.571830071891096</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0.15056048997585858</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0.49698546029920898</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4.4419084485651936</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0.26429092709484969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0.10724193514844593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1.119590529103295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0.10724193514844593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0.3846657500427213</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0.1932920830328575</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4.943733829865562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2.5182873691591112E-2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0.37529103650376872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0.10462833510407599</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1.0923049168799501</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0.10462833510407599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0.35598301743054606</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6.8409642629153797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0.33288266749865159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0.1041074115577425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1.0868665492483434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0.10410741155774161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0.30727927884471384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7.1049677040126076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0.34425649488372834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0.11699296076911114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1.2213898478010385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0.11699296076911025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0.2568888182405189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8.446752835639538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8.2353808951652567</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0.30974618896019113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0.11940048714912521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1.2465240803183955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0.11940048714912699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9.598950380570237E-2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8.2353808951652567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4.0410370272280884</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0.61169776771141882</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0.18456213661085341</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1.9268024201032237</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0.18456213661085208</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0.66200533038338616</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0.19130073659856528</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3.1017141417396741</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0.23339201677445942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0.15199881268302207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1.5868459561019357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0.15199881268302207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0.54520404919385879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0.33512602690100568</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4.9803599127165024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6.8091703978500053</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0.12265148064215126</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0.26300592364685471</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2.7457443844657181</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0.26300592364685471</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0.348135355708588</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5.95790687986874</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0.29865438870465244</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0.17616502484694596</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1.8391377692399384</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0.17616502484694685</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0.63188575737880814</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0.21225578558293279</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5.4686631070824649</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0.31550974430869427</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0.47483450767848723</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0.13238031062824085</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1.3820315887994141</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0.13238031062824085</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0.38354103657568572</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8.1496776886175457</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3.4570083721751832</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0.17922134686325686</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0.11476094603654308</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1.198087931885943</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0.11476094603654419</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0.41163566585826183</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0.12498243842205392</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2.3334976993077401</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7.1616577923214075E-2</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9.2570092677541016E-2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0.96641858333242303</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9.2570092677540128E-2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0.33203936577646198</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0.59876100501185103</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1.6929508589848019</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0.59513546740233714</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0.43352330197191602</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0.12086305534154995</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1.2617930839421989</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0.12086305534154995</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0.43352330197191602</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0.16717505374329233</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2.449174351304412</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7.4453452897564887E-2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1.2947691001167723</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0.12402172067152595</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0.44485310841943182</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0.13333404827358208</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4.3327319378358711</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0.13341348119266794</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0.14210386976394185</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1.4835441613060367</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0.14210386976394318</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0.5097119104672565</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6.4312382444708049E-2</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4.2479440458338402</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9.5158242414261629E-2</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0.14310252214791852</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1.4939699499624775</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0.14310252214791941</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0.19607404710705367</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5.6857513397844341</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4.4915748973064771</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5.52356539231711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0.42745821436168008</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0.15825319545392702</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1.6521408214547417</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0.15825319545392702</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0.56763787450943326</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0.35946739864652422</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5.2450851306181541</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8.453441236706194E-2</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0.14177220029477322</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1.4800815792856583</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0.14177220029477144</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0.37207211445461041</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3.7380646639948001</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7.2988242080741959</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0.22871215413115831</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0.32438753539668408</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9.0436819576767746E-2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0.94414751599005875</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9.0436819576767746E-2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4.9867056839532964E-2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7.2766456616187876</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0.14035037456168631</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0.35189333647888787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9.8105231270650961E-2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1.0242046419068167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9.8105231270650961E-2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0.21322367025391387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7.3210027545296033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6.1108873649904503</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0.37229133191390229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0.10964556887744692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1.1446841228984628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0.10964556887744692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0.39328733608473332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0.137037236050773</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6.1108873649904503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2.3140222473310268</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8.1403854580391011E-2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0.19237161622483412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2.008332275014336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0.19237161622483656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0.50655248738936542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2.3140222473310268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0.10672397711619652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0.16746439191833318</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1.748304400645873</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8.441860166973747E-2</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7.316915116773929</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0.11405801011232164</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0.11160556671139599</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1.1651462211337744</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0.11160556671139599</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0.3061168323826351</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5.8232585706357414</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0.4366942585519995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0.164540190304022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1.6558741678667221</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7.4800844461521256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8.1348275874916887E-2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0.13365529948590016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1.3953422908841171</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0.13365529948590193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0.18226342288039987</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8.8349170993855566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0.15834691518003474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0.15583388759864203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1.626883592013554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6.6384519661871977E-2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8.2425747096040105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5.5766823932795972E-2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0.23130906829869691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2.4148337290301214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5.2327784776218245E-2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5.4458983198554387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0.82329814860401207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0.34981470835026762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3.6520157330979153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0.33884354128302441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6.028513172686365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0.21419172803638897</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0.17462057472246073</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1.8230139299073684</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4.2613528123232491E-2</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6.5868947047885671</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0.13380829360680924</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0.22871200607456021</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2.3877207692946314</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0.14784743935749312</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6.3424603597498619</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0.16160632840219424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2.6235515433148606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0.25130146884336391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0.51601695617671872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6.8957154191310908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0.47947105383576005</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0.27542910379693542</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2.7313158749969375</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8.4741093189008989</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0.45687766593016477</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0.22755280134294775</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2.3756188369954048</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0.22755280134294864</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0.14205972330075589</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7.6512032128234377</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0.28232029560661953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0.11290978976292632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1.1787621240388324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0.1129097897629272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0.19439284356457875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5.3944035778146002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0.30084440922269984</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3.1895428911186952</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0.27717140769427218</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5.3815552320632873</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0.29919979031127486</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0.24130824967313913</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6.7274935861478369E-2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0.70234074881513209</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6.7274935861478369E-2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0.23609610090307775</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9.5441657072599586</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0.34179200837819579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0.11949755199390921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1.2475374234735384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0.11949755199390921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0.11940813703316699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9.171842766212281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0.30561325552985341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0.14314975161248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1.4944630188458987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0.14314975161248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0.1166324272387218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7.7220050948441026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0.13351603171669879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2.3946131314322647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0.22937220302529315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0.41238689394360062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1.654773067172314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6.5663288923099259</c:v>
                </c:pt>
                <c:pt idx="1">
                  <c:v>5.95790687986874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6.4423650201378706</c:v>
                </c:pt>
                <c:pt idx="1">
                  <c:v>6.1996491720927001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5.2453872963828942</c:v>
                </c:pt>
                <c:pt idx="1">
                  <c:v>5.3944035778146002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5.6557842631804798</c:v>
                </c:pt>
                <c:pt idx="1">
                  <c:v>5.8232585706357414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6.2962405260513776E-3</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0.38160252619025581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0.10638793124065238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1.1106748499367418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0.10638793124065149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0.33297810378266934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6.2881318385067102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3.6844928381336142</c:v>
                </c:pt>
                <c:pt idx="1">
                  <c:v>3.9123838025357989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6.733318237752715</c:v>
                </c:pt>
                <c:pt idx="1">
                  <c:v>6.6405625323183823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4.9340423657804413</c:v>
                </c:pt>
                <c:pt idx="1">
                  <c:v>6.0799395296120373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5.3233550978065098</c:v>
                </c:pt>
                <c:pt idx="1">
                  <c:v>5.5061805299146203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4.4542447256339708</c:v>
                </c:pt>
                <c:pt idx="1">
                  <c:v>4.5858247548872457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7.2089070238544988</c:v>
                </c:pt>
                <c:pt idx="1">
                  <c:v>7.1049677040126076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6.4554334550316668</c:v>
                </c:pt>
                <c:pt idx="1">
                  <c:v>6.8409642629153797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4.4453994032548154</c:v>
                </c:pt>
                <c:pt idx="1">
                  <c:v>4.943733829865562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3.8947089912087201</c:v>
                </c:pt>
                <c:pt idx="1">
                  <c:v>4.4419084485651936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7.9847149428959758</c:v>
                </c:pt>
                <c:pt idx="1">
                  <c:v>8.446752835639538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2.3364896460922324E-2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1.3396630909929081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0.12832197003318324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0.16699247276224582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6.1996491720927001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5.3235049830379122</c:v>
                </c:pt>
                <c:pt idx="1">
                  <c:v>4.9803599127165024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3.5333210260049981</c:v>
                </c:pt>
                <c:pt idx="1">
                  <c:v>3.1017141417396741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8.0422595767535601</c:v>
                </c:pt>
                <c:pt idx="1">
                  <c:v>8.1496776886175457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5.459930531806215</c:v>
                </c:pt>
                <c:pt idx="1">
                  <c:v>5.4686631070824649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3.3954997030763518</c:v>
                </c:pt>
                <c:pt idx="1">
                  <c:v>4.3327319378358711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2.684125857441432</c:v>
                </c:pt>
                <c:pt idx="1">
                  <c:v>2.3334976993077401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2.4492902819828291</c:v>
                </c:pt>
                <c:pt idx="1">
                  <c:v>2.449174351304412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1.4077660849961531</c:v>
                </c:pt>
                <c:pt idx="1">
                  <c:v>1.6929508589848019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4.3378708169989402</c:v>
                </c:pt>
                <c:pt idx="1">
                  <c:v>4.2479440458338402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4.3402494084067946</c:v>
                </c:pt>
                <c:pt idx="1">
                  <c:v>5.6857513397844341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0.27746988168507514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0.11273180979651887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1.1769040385381926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0.11273180979652064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0.40435736364721819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4.3202573181903681E-2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3.9123838025357989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3.0755857826267459</c:v>
                </c:pt>
                <c:pt idx="1">
                  <c:v>3.7380646639948001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4.6702180765013113</c:v>
                </c:pt>
                <c:pt idx="1">
                  <c:v>5.2450851306181541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7.0851560112574568</c:v>
                </c:pt>
                <c:pt idx="1">
                  <c:v>7.3210027545296033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6.8842533275027362</c:v>
                </c:pt>
                <c:pt idx="1">
                  <c:v>7.2766456616187876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6.3345862190764803</c:v>
                </c:pt>
                <c:pt idx="1">
                  <c:v>6.1108873649904503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2.1653215893254139</c:v>
                </c:pt>
                <c:pt idx="1">
                  <c:v>2.3140222473310268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7.7816353109384071</c:v>
                </c:pt>
                <c:pt idx="1">
                  <c:v>8.2425747096040105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6.5896682907294926</c:v>
                </c:pt>
                <c:pt idx="1">
                  <c:v>7.4800844461521256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6.9118854455128664</c:v>
                </c:pt>
                <c:pt idx="1">
                  <c:v>7.316915116773929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5.303081779703005</c:v>
                </c:pt>
                <c:pt idx="1">
                  <c:v>5.4458983198554387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0863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R1L | Essex Partnership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0863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R1L | Essex Partnership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0863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R1L | Essex Partnership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0863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R1L | Essex Partnership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57978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R1L | Essex Partnership University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81.xml"/><Relationship Id="rId20" Type="http://schemas.openxmlformats.org/officeDocument/2006/relationships/slide" Target="slide10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9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9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66.xml"/></Relationships>
</file>

<file path=ppt/slides/_rels/slide64.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68.xml"/></Relationships>
</file>

<file path=ppt/slides/_rels/slide65.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0.xml"/></Relationships>
</file>

<file path=ppt/slides/_rels/slide66.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chart" Target="../charts/chart72.xml"/></Relationships>
</file>

<file path=ppt/slides/_rels/slide67.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chart" Target="../charts/chart74.xml"/></Relationships>
</file>

<file path=ppt/slides/_rels/slide68.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chart" Target="../charts/chart76.xml"/></Relationships>
</file>

<file path=ppt/slides/_rels/slide6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chart" Target="../charts/chart78.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81.xml"/></Relationships>
</file>

<file path=ppt/slides/_rels/slide73.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83.xml"/></Relationships>
</file>

<file path=ppt/slides/_rels/slide74.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85.xml"/></Relationships>
</file>

<file path=ppt/slides/_rels/slide75.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87.xml"/></Relationships>
</file>

<file path=ppt/slides/_rels/slide76.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89.xml"/></Relationships>
</file>

<file path=ppt/slides/_rels/slide77.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78.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chart" Target="../charts/chart93.xml"/></Relationships>
</file>

<file path=ppt/slides/_rels/slide79.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chart" Target="../charts/chart97.xml"/></Relationships>
</file>

<file path=ppt/slides/_rels/slide84.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chart" Target="../charts/chart99.xml"/></Relationships>
</file>

<file path=ppt/slides/_rels/slide85.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chart" Target="../charts/chart101.xml"/><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chart" Target="../charts/chart10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chart" Target="../charts/chart107.xml"/></Relationships>
</file>

<file path=ppt/slides/_rels/slide94.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chart" Target="../charts/chart109.xml"/><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Essex Partnership University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62653012"/>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Q22_3. Have any of the following been discussed with you about your medication? Side effects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92573317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Q15. To what extent did your NHS mental health team involve you in agreeing your care plan?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Q22_4. Have any of the following been discussed with you about your medication? What will happen if I stop taking my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975134691"/>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Q40. Overall, in the last 12 months, did you feel that you were treated with respect and dignity by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14459164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236411787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3649024045"/>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3660570790"/>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919426771"/>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270352816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4536578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3695163249"/>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93904784"/>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39329728"/>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117798577"/>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1439556840"/>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410117421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2485930973"/>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337416834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20519838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58531938"/>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99020532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072543149"/>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424318647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81626913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1549849764"/>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3885508915"/>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2696585186"/>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39465710"/>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3447142262"/>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9815860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98215180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2458669574"/>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137918740"/>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523472409"/>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19733627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920353088"/>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08404834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804763325"/>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235320790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41105903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7236752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889029917"/>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284937922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09166037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480091949"/>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53574099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297693010"/>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358864860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16969865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1784296011"/>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313142081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562024175"/>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393521305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32079044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942008802"/>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2752840156"/>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2647398955"/>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4127906876"/>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1335267765"/>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3021131062"/>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1477398608"/>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1253122398"/>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23902311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5962812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2822775378"/>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16696503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2523783010"/>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260332631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50909205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390426002"/>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79829294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547059544"/>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25744180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21607839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06754155"/>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903321655"/>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16750007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56445431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76982136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755185303"/>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2792530140"/>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3275763902"/>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173555532"/>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234242071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2700897682"/>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147926023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788570678"/>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278964134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3261158613"/>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1171527531"/>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866454151"/>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2680275720"/>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2711000867"/>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236831972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3522531913"/>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37353929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1918790068"/>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4354984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1471587565"/>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341386783"/>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630760637"/>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2996193786"/>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1368775104"/>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3188519861"/>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268204488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3801873124"/>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325071179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12125197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74388180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351914424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145169160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292662213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64880220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152634750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44077046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206925862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224281729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357706208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146028176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254722402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64226572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193694087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207908797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349693572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13875466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124114713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165354977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345499601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160205948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176759685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65287907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127120654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105662083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262500787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333287543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311727929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61889119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199881576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124829161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62443667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310401708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30715318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8443601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251318968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160002791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397189941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218449810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3754719733"/>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101;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124383123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254813370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187321652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4184557127"/>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103;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103;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325077736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124077392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361304831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2389741785"/>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105;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247501312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323836223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289122416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54339152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148777157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348831749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368054775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222589382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388110237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373644278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3348268391"/>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137516103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15326444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113005586"/>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858557369"/>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319934954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42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30463275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2031108091"/>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2087645730"/>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364798157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42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351372740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2733243186"/>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36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309083141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2658785268"/>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1427580959"/>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205727573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R1L Essex Partnership University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275450804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1093788601"/>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2436531024"/>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3528668978"/>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184434648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3975612636"/>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265779618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2689349833"/>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2957643350"/>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181575137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266550930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568590280"/>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96012454"/>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164115783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32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10926</Words>
  <Application>Microsoft Office PowerPoint</Application>
  <PresentationFormat>Widescreen</PresentationFormat>
  <Paragraphs>1446</Paragraphs>
  <Slides>111</Slides>
  <Notes>99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111</vt:i4>
      </vt:variant>
    </vt:vector>
  </HeadingPairs>
  <TitlesOfParts>
    <vt:vector size="116" baseType="lpstr">
      <vt:lpstr>Arial</vt:lpstr>
      <vt:lpstr>Arial Black</vt:lpstr>
      <vt:lpstr>Calibri</vt:lpstr>
      <vt:lpstr>Calibri Light</vt:lpstr>
      <vt:lpstr>Office Theme</vt:lpstr>
      <vt:lpstr>Essex Partnership University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2025-03-21T18:03:36Z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